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udio/m4a" Extension="m4a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18288000" cy="10287000"/>
  <p:notesSz cx="6858000" cy="9144000"/>
  <p:embeddedFontLst>
    <p:embeddedFont>
      <p:font typeface="Carter One" charset="1" panose="03080802040405060005"/>
      <p:regular r:id="rId26"/>
    </p:embeddedFont>
    <p:embeddedFont>
      <p:font typeface="Arial" charset="1" panose="020B0502020202020204"/>
      <p:regular r:id="rId27"/>
    </p:embeddedFont>
    <p:embeddedFont>
      <p:font typeface="Arial Bold" charset="1" panose="020B0802020202020204"/>
      <p:regular r:id="rId28"/>
    </p:embeddedFont>
    <p:embeddedFont>
      <p:font typeface="Arial Italics" charset="1" panose="020B0502020202090204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jpeg" Type="http://schemas.openxmlformats.org/officeDocument/2006/relationships/image"/><Relationship Id="rId11" Target="../media/image40.jpeg" Type="http://schemas.openxmlformats.org/officeDocument/2006/relationships/image"/><Relationship Id="rId12" Target="../media/aAGNQ3HCG5s.m4a" Type="http://schemas.microsoft.com/office/2007/relationships/media"/><Relationship Id="rId13" Target="../media/aAGNQ3HCG5s.m4a" Type="http://schemas.openxmlformats.org/officeDocument/2006/relationships/audio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jpeg" Type="http://schemas.openxmlformats.org/officeDocument/2006/relationships/image"/><Relationship Id="rId8" Target="../media/image7.png" Type="http://schemas.openxmlformats.org/officeDocument/2006/relationships/image"/><Relationship Id="rId9" Target="../media/image8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7.png" Type="http://schemas.openxmlformats.org/officeDocument/2006/relationships/image"/><Relationship Id="rId7" Target="../media/image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2.jpeg" Type="http://schemas.openxmlformats.org/officeDocument/2006/relationships/image"/><Relationship Id="rId4" Target="../media/image13.pn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7.png" Type="http://schemas.openxmlformats.org/officeDocument/2006/relationships/image"/><Relationship Id="rId7" Target="../media/image2.png" Type="http://schemas.openxmlformats.org/officeDocument/2006/relationships/image"/><Relationship Id="rId8" Target="../media/image16.png" Type="http://schemas.openxmlformats.org/officeDocument/2006/relationships/image"/><Relationship Id="rId9" Target="../media/image17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2.png" Type="http://schemas.openxmlformats.org/officeDocument/2006/relationships/image"/><Relationship Id="rId5" Target="../media/image1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2.png" Type="http://schemas.openxmlformats.org/officeDocument/2006/relationships/image"/><Relationship Id="rId5" Target="../media/image19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2.png" Type="http://schemas.openxmlformats.org/officeDocument/2006/relationships/image"/><Relationship Id="rId5" Target="../media/image2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svg" Type="http://schemas.openxmlformats.org/officeDocument/2006/relationships/image"/><Relationship Id="rId11" Target="../media/image29.png" Type="http://schemas.openxmlformats.org/officeDocument/2006/relationships/image"/><Relationship Id="rId12" Target="../media/image30.svg" Type="http://schemas.openxmlformats.org/officeDocument/2006/relationships/image"/><Relationship Id="rId2" Target="../media/image1.jpeg" Type="http://schemas.openxmlformats.org/officeDocument/2006/relationships/image"/><Relationship Id="rId3" Target="../media/image21.png" Type="http://schemas.openxmlformats.org/officeDocument/2006/relationships/image"/><Relationship Id="rId4" Target="../media/image22.sv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Relationship Id="rId7" Target="../media/image25.png" Type="http://schemas.openxmlformats.org/officeDocument/2006/relationships/image"/><Relationship Id="rId8" Target="../media/image26.svg" Type="http://schemas.openxmlformats.org/officeDocument/2006/relationships/image"/><Relationship Id="rId9" Target="../media/image27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7.png" Type="http://schemas.openxmlformats.org/officeDocument/2006/relationships/image"/><Relationship Id="rId7" Target="../media/image2.png" Type="http://schemas.openxmlformats.org/officeDocument/2006/relationships/image"/><Relationship Id="rId8" Target="../media/image31.png" Type="http://schemas.openxmlformats.org/officeDocument/2006/relationships/image"/><Relationship Id="rId9" Target="../media/image32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3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4.jpeg" Type="http://schemas.openxmlformats.org/officeDocument/2006/relationships/image"/><Relationship Id="rId4" Target="../media/image35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6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7.jpeg" Type="http://schemas.openxmlformats.org/officeDocument/2006/relationships/image"/><Relationship Id="rId4" Target="../media/image38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9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7.png" Type="http://schemas.openxmlformats.org/officeDocument/2006/relationships/image"/><Relationship Id="rId7" Target="../media/image2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7.png" Type="http://schemas.openxmlformats.org/officeDocument/2006/relationships/image"/><Relationship Id="rId7" Target="../media/image2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7.png" Type="http://schemas.openxmlformats.org/officeDocument/2006/relationships/image"/><Relationship Id="rId7" Target="../media/image2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7.png" Type="http://schemas.openxmlformats.org/officeDocument/2006/relationships/image"/><Relationship Id="rId7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0" y="7024208"/>
            <a:ext cx="6680092" cy="4617614"/>
          </a:xfrm>
          <a:custGeom>
            <a:avLst/>
            <a:gdLst/>
            <a:ahLst/>
            <a:cxnLst/>
            <a:rect r="r" b="b" t="t" l="l"/>
            <a:pathLst>
              <a:path h="4617614" w="6680092">
                <a:moveTo>
                  <a:pt x="0" y="4617613"/>
                </a:moveTo>
                <a:lnTo>
                  <a:pt x="6680092" y="4617613"/>
                </a:lnTo>
                <a:lnTo>
                  <a:pt x="6680092" y="0"/>
                </a:lnTo>
                <a:lnTo>
                  <a:pt x="0" y="0"/>
                </a:lnTo>
                <a:lnTo>
                  <a:pt x="0" y="4617613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-1028700"/>
            <a:ext cx="5952694" cy="4114800"/>
          </a:xfrm>
          <a:custGeom>
            <a:avLst/>
            <a:gdLst/>
            <a:ahLst/>
            <a:cxnLst/>
            <a:rect r="r" b="b" t="t" l="l"/>
            <a:pathLst>
              <a:path h="4114800" w="5952694">
                <a:moveTo>
                  <a:pt x="0" y="0"/>
                </a:moveTo>
                <a:lnTo>
                  <a:pt x="5952694" y="0"/>
                </a:lnTo>
                <a:lnTo>
                  <a:pt x="59526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2608452" y="0"/>
            <a:ext cx="5679548" cy="3478723"/>
          </a:xfrm>
          <a:custGeom>
            <a:avLst/>
            <a:gdLst/>
            <a:ahLst/>
            <a:cxnLst/>
            <a:rect r="r" b="b" t="t" l="l"/>
            <a:pathLst>
              <a:path h="3478723" w="5679548">
                <a:moveTo>
                  <a:pt x="5679548" y="0"/>
                </a:moveTo>
                <a:lnTo>
                  <a:pt x="0" y="0"/>
                </a:lnTo>
                <a:lnTo>
                  <a:pt x="0" y="3478723"/>
                </a:lnTo>
                <a:lnTo>
                  <a:pt x="5679548" y="3478723"/>
                </a:lnTo>
                <a:lnTo>
                  <a:pt x="5679548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3830445">
            <a:off x="15465685" y="5982148"/>
            <a:ext cx="5020520" cy="4289722"/>
          </a:xfrm>
          <a:custGeom>
            <a:avLst/>
            <a:gdLst/>
            <a:ahLst/>
            <a:cxnLst/>
            <a:rect r="r" b="b" t="t" l="l"/>
            <a:pathLst>
              <a:path h="4289722" w="5020520">
                <a:moveTo>
                  <a:pt x="0" y="0"/>
                </a:moveTo>
                <a:lnTo>
                  <a:pt x="5020520" y="0"/>
                </a:lnTo>
                <a:lnTo>
                  <a:pt x="5020520" y="4289722"/>
                </a:lnTo>
                <a:lnTo>
                  <a:pt x="0" y="42897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50157" y="126796"/>
            <a:ext cx="3518023" cy="3048841"/>
          </a:xfrm>
          <a:custGeom>
            <a:avLst/>
            <a:gdLst/>
            <a:ahLst/>
            <a:cxnLst/>
            <a:rect r="r" b="b" t="t" l="l"/>
            <a:pathLst>
              <a:path h="3048841" w="3518023">
                <a:moveTo>
                  <a:pt x="0" y="0"/>
                </a:moveTo>
                <a:lnTo>
                  <a:pt x="3518022" y="0"/>
                </a:lnTo>
                <a:lnTo>
                  <a:pt x="3518022" y="3048840"/>
                </a:lnTo>
                <a:lnTo>
                  <a:pt x="0" y="304884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3196359" y="9088264"/>
            <a:ext cx="4218836" cy="1360575"/>
          </a:xfrm>
          <a:custGeom>
            <a:avLst/>
            <a:gdLst/>
            <a:ahLst/>
            <a:cxnLst/>
            <a:rect r="r" b="b" t="t" l="l"/>
            <a:pathLst>
              <a:path h="1360575" w="4218836">
                <a:moveTo>
                  <a:pt x="4218837" y="0"/>
                </a:moveTo>
                <a:lnTo>
                  <a:pt x="0" y="0"/>
                </a:lnTo>
                <a:lnTo>
                  <a:pt x="0" y="1360575"/>
                </a:lnTo>
                <a:lnTo>
                  <a:pt x="4218837" y="1360575"/>
                </a:lnTo>
                <a:lnTo>
                  <a:pt x="421883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640150" y="3025979"/>
            <a:ext cx="4408617" cy="5485140"/>
          </a:xfrm>
          <a:custGeom>
            <a:avLst/>
            <a:gdLst/>
            <a:ahLst/>
            <a:cxnLst/>
            <a:rect r="r" b="b" t="t" l="l"/>
            <a:pathLst>
              <a:path h="5485140" w="4408617">
                <a:moveTo>
                  <a:pt x="0" y="0"/>
                </a:moveTo>
                <a:lnTo>
                  <a:pt x="4408617" y="0"/>
                </a:lnTo>
                <a:lnTo>
                  <a:pt x="4408617" y="5485140"/>
                </a:lnTo>
                <a:lnTo>
                  <a:pt x="0" y="548514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5895" y="3056851"/>
            <a:ext cx="4645115" cy="5423397"/>
          </a:xfrm>
          <a:custGeom>
            <a:avLst/>
            <a:gdLst/>
            <a:ahLst/>
            <a:cxnLst/>
            <a:rect r="r" b="b" t="t" l="l"/>
            <a:pathLst>
              <a:path h="5423397" w="4645115">
                <a:moveTo>
                  <a:pt x="0" y="0"/>
                </a:moveTo>
                <a:lnTo>
                  <a:pt x="4645115" y="0"/>
                </a:lnTo>
                <a:lnTo>
                  <a:pt x="4645115" y="5423397"/>
                </a:lnTo>
                <a:lnTo>
                  <a:pt x="0" y="542339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640150" y="978946"/>
            <a:ext cx="10046791" cy="1368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</a:pPr>
            <a:r>
              <a:rPr lang="en-US" sz="7999">
                <a:solidFill>
                  <a:srgbClr val="000000"/>
                </a:solidFill>
                <a:latin typeface="Carter One"/>
                <a:ea typeface="Carter One"/>
                <a:cs typeface="Carter One"/>
                <a:sym typeface="Carter One"/>
              </a:rPr>
              <a:t>L’HISTOIRE DU CRAN</a:t>
            </a:r>
          </a:p>
        </p:txBody>
      </p:sp>
      <p:pic>
        <p:nvPicPr>
          <p:cNvPr name="Picture 12" id="12">
            <a:hlinkClick action="ppaction://media"/>
          </p:cNvPr>
          <p:cNvPicPr>
            <a:picLocks noChangeAspect="true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629650" y="4629150"/>
            <a:ext cx="1028700" cy="1028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cmd cmd="playFrom(0.0)">
              <p:cBhvr>
                <p:cTn/>
                <p:tgtEl>
                  <p:spTgt spid="12"/>
                </p:tgtEl>
              </p:cBhvr>
            </p:cmd>
            <p:audio>
              <p:cMediaNode vol="100000" showWhenStopped="false">
                <p:cTn/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38795" y="577040"/>
            <a:ext cx="17259300" cy="1460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Création du CRAN le </a:t>
            </a:r>
            <a:r>
              <a:rPr lang="en-US" sz="3999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13 juin 1938</a:t>
            </a:r>
            <a:r>
              <a:rPr lang="en-US" sz="39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par Mlles Denise PERRET, Jeanne COTE et Mme Madeleine TIVILLIER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2441750"/>
            <a:ext cx="16230600" cy="7439033"/>
          </a:xfrm>
          <a:custGeom>
            <a:avLst/>
            <a:gdLst/>
            <a:ahLst/>
            <a:cxnLst/>
            <a:rect r="r" b="b" t="t" l="l"/>
            <a:pathLst>
              <a:path h="7439033" w="16230600">
                <a:moveTo>
                  <a:pt x="0" y="0"/>
                </a:moveTo>
                <a:lnTo>
                  <a:pt x="16230600" y="0"/>
                </a:lnTo>
                <a:lnTo>
                  <a:pt x="16230600" y="7439033"/>
                </a:lnTo>
                <a:lnTo>
                  <a:pt x="0" y="74390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346" t="0" r="-814" b="-87173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806979" y="292437"/>
            <a:ext cx="11686652" cy="7078431"/>
          </a:xfrm>
          <a:custGeom>
            <a:avLst/>
            <a:gdLst/>
            <a:ahLst/>
            <a:cxnLst/>
            <a:rect r="r" b="b" t="t" l="l"/>
            <a:pathLst>
              <a:path h="7078431" w="11686652">
                <a:moveTo>
                  <a:pt x="0" y="0"/>
                </a:moveTo>
                <a:lnTo>
                  <a:pt x="11686652" y="0"/>
                </a:lnTo>
                <a:lnTo>
                  <a:pt x="11686652" y="7078431"/>
                </a:lnTo>
                <a:lnTo>
                  <a:pt x="0" y="70784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20" t="-4227" r="-2880" b="-3699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97184" y="7660634"/>
            <a:ext cx="17493631" cy="2165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Aimée Sicard (au centre) première monitrice au CRAN et également impliquée à  « l’union régionale Lyonnais » et les soeurs Côte (assises aux extrémités) fondatrices et fidèles au CRAN toute leur vie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16393" y="2006021"/>
            <a:ext cx="4933524" cy="34702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000000"/>
                </a:solidFill>
                <a:latin typeface="Carter One"/>
                <a:ea typeface="Carter One"/>
                <a:cs typeface="Carter One"/>
                <a:sym typeface="Carter One"/>
              </a:rPr>
              <a:t>Juillet 1941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-1028700"/>
            <a:ext cx="5674871" cy="3922755"/>
          </a:xfrm>
          <a:custGeom>
            <a:avLst/>
            <a:gdLst/>
            <a:ahLst/>
            <a:cxnLst/>
            <a:rect r="r" b="b" t="t" l="l"/>
            <a:pathLst>
              <a:path h="3922755" w="5674871">
                <a:moveTo>
                  <a:pt x="0" y="0"/>
                </a:moveTo>
                <a:lnTo>
                  <a:pt x="5674871" y="0"/>
                </a:lnTo>
                <a:lnTo>
                  <a:pt x="5674871" y="3922755"/>
                </a:lnTo>
                <a:lnTo>
                  <a:pt x="0" y="39227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286896" y="0"/>
            <a:ext cx="5038531" cy="3086100"/>
          </a:xfrm>
          <a:custGeom>
            <a:avLst/>
            <a:gdLst/>
            <a:ahLst/>
            <a:cxnLst/>
            <a:rect r="r" b="b" t="t" l="l"/>
            <a:pathLst>
              <a:path h="3086100" w="5038531">
                <a:moveTo>
                  <a:pt x="5038531" y="0"/>
                </a:moveTo>
                <a:lnTo>
                  <a:pt x="0" y="0"/>
                </a:lnTo>
                <a:lnTo>
                  <a:pt x="0" y="3086100"/>
                </a:lnTo>
                <a:lnTo>
                  <a:pt x="5038531" y="3086100"/>
                </a:lnTo>
                <a:lnTo>
                  <a:pt x="5038531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830445">
            <a:off x="16170279" y="7350726"/>
            <a:ext cx="3504715" cy="2994561"/>
          </a:xfrm>
          <a:custGeom>
            <a:avLst/>
            <a:gdLst/>
            <a:ahLst/>
            <a:cxnLst/>
            <a:rect r="r" b="b" t="t" l="l"/>
            <a:pathLst>
              <a:path h="2994561" w="3504715">
                <a:moveTo>
                  <a:pt x="0" y="0"/>
                </a:moveTo>
                <a:lnTo>
                  <a:pt x="3504715" y="0"/>
                </a:lnTo>
                <a:lnTo>
                  <a:pt x="3504715" y="2994561"/>
                </a:lnTo>
                <a:lnTo>
                  <a:pt x="0" y="29945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196359" y="9088264"/>
            <a:ext cx="4218836" cy="1360575"/>
          </a:xfrm>
          <a:custGeom>
            <a:avLst/>
            <a:gdLst/>
            <a:ahLst/>
            <a:cxnLst/>
            <a:rect r="r" b="b" t="t" l="l"/>
            <a:pathLst>
              <a:path h="1360575" w="4218836">
                <a:moveTo>
                  <a:pt x="4218837" y="0"/>
                </a:moveTo>
                <a:lnTo>
                  <a:pt x="0" y="0"/>
                </a:lnTo>
                <a:lnTo>
                  <a:pt x="0" y="1360575"/>
                </a:lnTo>
                <a:lnTo>
                  <a:pt x="4218837" y="1360575"/>
                </a:lnTo>
                <a:lnTo>
                  <a:pt x="4218837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true" rot="0">
            <a:off x="-201555" y="7401513"/>
            <a:ext cx="5322912" cy="3679463"/>
          </a:xfrm>
          <a:custGeom>
            <a:avLst/>
            <a:gdLst/>
            <a:ahLst/>
            <a:cxnLst/>
            <a:rect r="r" b="b" t="t" l="l"/>
            <a:pathLst>
              <a:path h="3679463" w="5322912">
                <a:moveTo>
                  <a:pt x="0" y="3679463"/>
                </a:moveTo>
                <a:lnTo>
                  <a:pt x="5322912" y="3679463"/>
                </a:lnTo>
                <a:lnTo>
                  <a:pt x="5322912" y="0"/>
                </a:lnTo>
                <a:lnTo>
                  <a:pt x="0" y="0"/>
                </a:lnTo>
                <a:lnTo>
                  <a:pt x="0" y="3679463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99260" y="4182063"/>
            <a:ext cx="17623376" cy="4010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99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Rayon Sport Féminin</a:t>
            </a:r>
            <a:r>
              <a:rPr lang="en-US" sz="4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</a:p>
          <a:p>
            <a:pPr algn="ctr">
              <a:lnSpc>
                <a:spcPts val="6299"/>
              </a:lnSpc>
            </a:pPr>
            <a:r>
              <a:rPr lang="en-US" sz="4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 deviendra en 1932 la </a:t>
            </a:r>
            <a:r>
              <a:rPr lang="en-US" sz="4499" b="true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Fédération Gymnastique et Sportive des Patronages de France</a:t>
            </a:r>
            <a:r>
              <a:rPr lang="en-US" sz="4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(FGSPF)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puis en 1968 la </a:t>
            </a:r>
            <a:r>
              <a:rPr lang="en-US" b="true" sz="4499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Fédération Sportive et Culturelle de France </a:t>
            </a:r>
            <a:r>
              <a:rPr lang="en-US" sz="4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(FSCF)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459901" y="2962128"/>
            <a:ext cx="12302794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Dès sa création en 1938, le CRAN est affilié au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430179"/>
            <a:ext cx="5398810" cy="4457535"/>
          </a:xfrm>
          <a:custGeom>
            <a:avLst/>
            <a:gdLst/>
            <a:ahLst/>
            <a:cxnLst/>
            <a:rect r="r" b="b" t="t" l="l"/>
            <a:pathLst>
              <a:path h="4457535" w="5398810">
                <a:moveTo>
                  <a:pt x="0" y="0"/>
                </a:moveTo>
                <a:lnTo>
                  <a:pt x="5398810" y="0"/>
                </a:lnTo>
                <a:lnTo>
                  <a:pt x="5398810" y="4457535"/>
                </a:lnTo>
                <a:lnTo>
                  <a:pt x="0" y="44575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6306738"/>
            <a:ext cx="5398810" cy="3394885"/>
          </a:xfrm>
          <a:custGeom>
            <a:avLst/>
            <a:gdLst/>
            <a:ahLst/>
            <a:cxnLst/>
            <a:rect r="r" b="b" t="t" l="l"/>
            <a:pathLst>
              <a:path h="3394885" w="5398810">
                <a:moveTo>
                  <a:pt x="0" y="0"/>
                </a:moveTo>
                <a:lnTo>
                  <a:pt x="5398810" y="0"/>
                </a:lnTo>
                <a:lnTo>
                  <a:pt x="5398810" y="3394885"/>
                </a:lnTo>
                <a:lnTo>
                  <a:pt x="0" y="33948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515439" y="2264694"/>
            <a:ext cx="4742893" cy="788506"/>
          </a:xfrm>
          <a:custGeom>
            <a:avLst/>
            <a:gdLst/>
            <a:ahLst/>
            <a:cxnLst/>
            <a:rect r="r" b="b" t="t" l="l"/>
            <a:pathLst>
              <a:path h="788506" w="4742893">
                <a:moveTo>
                  <a:pt x="0" y="0"/>
                </a:moveTo>
                <a:lnTo>
                  <a:pt x="4742893" y="0"/>
                </a:lnTo>
                <a:lnTo>
                  <a:pt x="4742893" y="788506"/>
                </a:lnTo>
                <a:lnTo>
                  <a:pt x="0" y="7885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891806" y="6125763"/>
            <a:ext cx="5120562" cy="34702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000000"/>
                </a:solidFill>
                <a:latin typeface="Carter One"/>
                <a:ea typeface="Carter One"/>
                <a:cs typeface="Carter One"/>
                <a:sym typeface="Carter One"/>
              </a:rPr>
              <a:t>Depuis 2001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985325" y="833316"/>
            <a:ext cx="4933524" cy="34702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>
                <a:solidFill>
                  <a:srgbClr val="000000"/>
                </a:solidFill>
                <a:latin typeface="Carter One"/>
                <a:ea typeface="Carter One"/>
                <a:cs typeface="Carter One"/>
                <a:sym typeface="Carter One"/>
              </a:rPr>
              <a:t>Depuis 1938 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515439" y="7557141"/>
            <a:ext cx="4742893" cy="788506"/>
          </a:xfrm>
          <a:custGeom>
            <a:avLst/>
            <a:gdLst/>
            <a:ahLst/>
            <a:cxnLst/>
            <a:rect r="r" b="b" t="t" l="l"/>
            <a:pathLst>
              <a:path h="788506" w="4742893">
                <a:moveTo>
                  <a:pt x="0" y="0"/>
                </a:moveTo>
                <a:lnTo>
                  <a:pt x="4742893" y="0"/>
                </a:lnTo>
                <a:lnTo>
                  <a:pt x="4742893" y="788506"/>
                </a:lnTo>
                <a:lnTo>
                  <a:pt x="0" y="7885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-1028700"/>
            <a:ext cx="5674871" cy="3922755"/>
          </a:xfrm>
          <a:custGeom>
            <a:avLst/>
            <a:gdLst/>
            <a:ahLst/>
            <a:cxnLst/>
            <a:rect r="r" b="b" t="t" l="l"/>
            <a:pathLst>
              <a:path h="3922755" w="5674871">
                <a:moveTo>
                  <a:pt x="0" y="0"/>
                </a:moveTo>
                <a:lnTo>
                  <a:pt x="5674871" y="0"/>
                </a:lnTo>
                <a:lnTo>
                  <a:pt x="5674871" y="3922755"/>
                </a:lnTo>
                <a:lnTo>
                  <a:pt x="0" y="39227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286896" y="0"/>
            <a:ext cx="5038531" cy="3086100"/>
          </a:xfrm>
          <a:custGeom>
            <a:avLst/>
            <a:gdLst/>
            <a:ahLst/>
            <a:cxnLst/>
            <a:rect r="r" b="b" t="t" l="l"/>
            <a:pathLst>
              <a:path h="3086100" w="5038531">
                <a:moveTo>
                  <a:pt x="5038531" y="0"/>
                </a:moveTo>
                <a:lnTo>
                  <a:pt x="0" y="0"/>
                </a:lnTo>
                <a:lnTo>
                  <a:pt x="0" y="3086100"/>
                </a:lnTo>
                <a:lnTo>
                  <a:pt x="5038531" y="3086100"/>
                </a:lnTo>
                <a:lnTo>
                  <a:pt x="5038531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830445">
            <a:off x="16170279" y="7350726"/>
            <a:ext cx="3504715" cy="2994561"/>
          </a:xfrm>
          <a:custGeom>
            <a:avLst/>
            <a:gdLst/>
            <a:ahLst/>
            <a:cxnLst/>
            <a:rect r="r" b="b" t="t" l="l"/>
            <a:pathLst>
              <a:path h="2994561" w="3504715">
                <a:moveTo>
                  <a:pt x="0" y="0"/>
                </a:moveTo>
                <a:lnTo>
                  <a:pt x="3504715" y="0"/>
                </a:lnTo>
                <a:lnTo>
                  <a:pt x="3504715" y="2994561"/>
                </a:lnTo>
                <a:lnTo>
                  <a:pt x="0" y="29945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196359" y="9088264"/>
            <a:ext cx="4218836" cy="1360575"/>
          </a:xfrm>
          <a:custGeom>
            <a:avLst/>
            <a:gdLst/>
            <a:ahLst/>
            <a:cxnLst/>
            <a:rect r="r" b="b" t="t" l="l"/>
            <a:pathLst>
              <a:path h="1360575" w="4218836">
                <a:moveTo>
                  <a:pt x="4218837" y="0"/>
                </a:moveTo>
                <a:lnTo>
                  <a:pt x="0" y="0"/>
                </a:lnTo>
                <a:lnTo>
                  <a:pt x="0" y="1360575"/>
                </a:lnTo>
                <a:lnTo>
                  <a:pt x="4218837" y="1360575"/>
                </a:lnTo>
                <a:lnTo>
                  <a:pt x="4218837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true" rot="0">
            <a:off x="-201555" y="7401513"/>
            <a:ext cx="5322912" cy="3679463"/>
          </a:xfrm>
          <a:custGeom>
            <a:avLst/>
            <a:gdLst/>
            <a:ahLst/>
            <a:cxnLst/>
            <a:rect r="r" b="b" t="t" l="l"/>
            <a:pathLst>
              <a:path h="3679463" w="5322912">
                <a:moveTo>
                  <a:pt x="0" y="3679463"/>
                </a:moveTo>
                <a:lnTo>
                  <a:pt x="5322912" y="3679463"/>
                </a:lnTo>
                <a:lnTo>
                  <a:pt x="5322912" y="0"/>
                </a:lnTo>
                <a:lnTo>
                  <a:pt x="0" y="0"/>
                </a:lnTo>
                <a:lnTo>
                  <a:pt x="0" y="3679463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121357" y="1139303"/>
            <a:ext cx="11780660" cy="8408446"/>
          </a:xfrm>
          <a:custGeom>
            <a:avLst/>
            <a:gdLst/>
            <a:ahLst/>
            <a:cxnLst/>
            <a:rect r="r" b="b" t="t" l="l"/>
            <a:pathLst>
              <a:path h="8408446" w="11780660">
                <a:moveTo>
                  <a:pt x="0" y="0"/>
                </a:moveTo>
                <a:lnTo>
                  <a:pt x="11780660" y="0"/>
                </a:lnTo>
                <a:lnTo>
                  <a:pt x="11780660" y="8408446"/>
                </a:lnTo>
                <a:lnTo>
                  <a:pt x="0" y="84084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804255" y="3843337"/>
            <a:ext cx="7514629" cy="2428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 nom du CRAN est inspiré du film de Louis DAQUIN </a:t>
            </a:r>
            <a:r>
              <a:rPr lang="en-US" sz="4499" i="true">
                <a:solidFill>
                  <a:srgbClr val="000000"/>
                </a:solidFill>
                <a:latin typeface="Arial Italics"/>
                <a:ea typeface="Arial Italics"/>
                <a:cs typeface="Arial Italics"/>
                <a:sym typeface="Arial Italics"/>
              </a:rPr>
              <a:t>Premier de cordée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553514" y="-1453753"/>
            <a:ext cx="5674871" cy="3922755"/>
          </a:xfrm>
          <a:custGeom>
            <a:avLst/>
            <a:gdLst/>
            <a:ahLst/>
            <a:cxnLst/>
            <a:rect r="r" b="b" t="t" l="l"/>
            <a:pathLst>
              <a:path h="3922755" w="5674871">
                <a:moveTo>
                  <a:pt x="0" y="0"/>
                </a:moveTo>
                <a:lnTo>
                  <a:pt x="5674871" y="0"/>
                </a:lnTo>
                <a:lnTo>
                  <a:pt x="5674871" y="3922755"/>
                </a:lnTo>
                <a:lnTo>
                  <a:pt x="0" y="39227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-201555" y="7401513"/>
            <a:ext cx="5322912" cy="3679463"/>
          </a:xfrm>
          <a:custGeom>
            <a:avLst/>
            <a:gdLst/>
            <a:ahLst/>
            <a:cxnLst/>
            <a:rect r="r" b="b" t="t" l="l"/>
            <a:pathLst>
              <a:path h="3679463" w="5322912">
                <a:moveTo>
                  <a:pt x="0" y="3679463"/>
                </a:moveTo>
                <a:lnTo>
                  <a:pt x="5322912" y="3679463"/>
                </a:lnTo>
                <a:lnTo>
                  <a:pt x="5322912" y="0"/>
                </a:lnTo>
                <a:lnTo>
                  <a:pt x="0" y="0"/>
                </a:lnTo>
                <a:lnTo>
                  <a:pt x="0" y="3679463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315817" y="507625"/>
            <a:ext cx="6431339" cy="9271751"/>
          </a:xfrm>
          <a:custGeom>
            <a:avLst/>
            <a:gdLst/>
            <a:ahLst/>
            <a:cxnLst/>
            <a:rect r="r" b="b" t="t" l="l"/>
            <a:pathLst>
              <a:path h="9271751" w="6431339">
                <a:moveTo>
                  <a:pt x="0" y="0"/>
                </a:moveTo>
                <a:lnTo>
                  <a:pt x="6431339" y="0"/>
                </a:lnTo>
                <a:lnTo>
                  <a:pt x="6431339" y="9271750"/>
                </a:lnTo>
                <a:lnTo>
                  <a:pt x="0" y="92717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503701"/>
            <a:ext cx="9665456" cy="568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 premier plan :</a:t>
            </a:r>
          </a:p>
          <a:p>
            <a:pPr algn="just" marL="863598" indent="-431799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Aimée SICARD, monitrice du Cran (à gauche) </a:t>
            </a:r>
          </a:p>
          <a:p>
            <a:pPr algn="just" marL="863598" indent="-431799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Mademoiselle LACROIX présidente du Rayon Sportif Féminin du Rhône (à droite) </a:t>
            </a:r>
          </a:p>
          <a:p>
            <a:pPr algn="just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lang="en-US" sz="39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 arrière plan : </a:t>
            </a:r>
          </a:p>
          <a:p>
            <a:pPr algn="just" marL="863598" indent="-431799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Jeanne COTE cofondatrice du Cran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78106" y="8931276"/>
            <a:ext cx="9886502" cy="1355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</a:p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*Au concours Rayon Sportif Féminin en 1943, au stade de Gerland</a:t>
            </a:r>
          </a:p>
          <a:p>
            <a:pPr algn="ctr">
              <a:lnSpc>
                <a:spcPts val="350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785558" y="-1961377"/>
            <a:ext cx="5674871" cy="3922755"/>
          </a:xfrm>
          <a:custGeom>
            <a:avLst/>
            <a:gdLst/>
            <a:ahLst/>
            <a:cxnLst/>
            <a:rect r="r" b="b" t="t" l="l"/>
            <a:pathLst>
              <a:path h="3922755" w="5674871">
                <a:moveTo>
                  <a:pt x="0" y="0"/>
                </a:moveTo>
                <a:lnTo>
                  <a:pt x="5674871" y="0"/>
                </a:lnTo>
                <a:lnTo>
                  <a:pt x="5674871" y="3922754"/>
                </a:lnTo>
                <a:lnTo>
                  <a:pt x="0" y="39227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-785558" y="8324533"/>
            <a:ext cx="5322912" cy="3679463"/>
          </a:xfrm>
          <a:custGeom>
            <a:avLst/>
            <a:gdLst/>
            <a:ahLst/>
            <a:cxnLst/>
            <a:rect r="r" b="b" t="t" l="l"/>
            <a:pathLst>
              <a:path h="3679463" w="5322912">
                <a:moveTo>
                  <a:pt x="0" y="3679462"/>
                </a:moveTo>
                <a:lnTo>
                  <a:pt x="5322911" y="3679462"/>
                </a:lnTo>
                <a:lnTo>
                  <a:pt x="5322911" y="0"/>
                </a:lnTo>
                <a:lnTo>
                  <a:pt x="0" y="0"/>
                </a:lnTo>
                <a:lnTo>
                  <a:pt x="0" y="3679462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695320" y="1961377"/>
            <a:ext cx="9287178" cy="7296923"/>
          </a:xfrm>
          <a:custGeom>
            <a:avLst/>
            <a:gdLst/>
            <a:ahLst/>
            <a:cxnLst/>
            <a:rect r="r" b="b" t="t" l="l"/>
            <a:pathLst>
              <a:path h="7296923" w="9287178">
                <a:moveTo>
                  <a:pt x="0" y="0"/>
                </a:moveTo>
                <a:lnTo>
                  <a:pt x="9287178" y="0"/>
                </a:lnTo>
                <a:lnTo>
                  <a:pt x="9287178" y="7296923"/>
                </a:lnTo>
                <a:lnTo>
                  <a:pt x="0" y="72969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286" t="0" r="-3844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49946" y="1885564"/>
            <a:ext cx="8439758" cy="7267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Une </a:t>
            </a:r>
            <a:r>
              <a:rPr lang="en-US" sz="4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Robe blanche en piqué avec </a:t>
            </a:r>
            <a:r>
              <a:rPr lang="en-US" sz="4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à l’encolure un gros noeud</a:t>
            </a:r>
          </a:p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 organdi couleur bleu France (pour le CRAN uniquement).</a:t>
            </a:r>
          </a:p>
          <a:p>
            <a:pPr algn="ctr">
              <a:lnSpc>
                <a:spcPts val="6300"/>
              </a:lnSpc>
              <a:spcBef>
                <a:spcPct val="0"/>
              </a:spcBef>
            </a:pPr>
          </a:p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Chaque société se distinguait par la couleur du noeud ou de la cravate.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415236" y="258763"/>
            <a:ext cx="5457527" cy="1377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Carter One"/>
                <a:ea typeface="Carter One"/>
                <a:cs typeface="Carter One"/>
                <a:sym typeface="Carter One"/>
              </a:rPr>
              <a:t>L’uniforme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377534" y="-1521453"/>
            <a:ext cx="5674871" cy="3922755"/>
          </a:xfrm>
          <a:custGeom>
            <a:avLst/>
            <a:gdLst/>
            <a:ahLst/>
            <a:cxnLst/>
            <a:rect r="r" b="b" t="t" l="l"/>
            <a:pathLst>
              <a:path h="3922755" w="5674871">
                <a:moveTo>
                  <a:pt x="0" y="0"/>
                </a:moveTo>
                <a:lnTo>
                  <a:pt x="5674871" y="0"/>
                </a:lnTo>
                <a:lnTo>
                  <a:pt x="5674871" y="3922755"/>
                </a:lnTo>
                <a:lnTo>
                  <a:pt x="0" y="39227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-201555" y="7401513"/>
            <a:ext cx="5322912" cy="3679463"/>
          </a:xfrm>
          <a:custGeom>
            <a:avLst/>
            <a:gdLst/>
            <a:ahLst/>
            <a:cxnLst/>
            <a:rect r="r" b="b" t="t" l="l"/>
            <a:pathLst>
              <a:path h="3679463" w="5322912">
                <a:moveTo>
                  <a:pt x="0" y="3679463"/>
                </a:moveTo>
                <a:lnTo>
                  <a:pt x="5322912" y="3679463"/>
                </a:lnTo>
                <a:lnTo>
                  <a:pt x="5322912" y="0"/>
                </a:lnTo>
                <a:lnTo>
                  <a:pt x="0" y="0"/>
                </a:lnTo>
                <a:lnTo>
                  <a:pt x="0" y="3679463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240578" y="439924"/>
            <a:ext cx="6711769" cy="9407152"/>
          </a:xfrm>
          <a:custGeom>
            <a:avLst/>
            <a:gdLst/>
            <a:ahLst/>
            <a:cxnLst/>
            <a:rect r="r" b="b" t="t" l="l"/>
            <a:pathLst>
              <a:path h="9407152" w="6711769">
                <a:moveTo>
                  <a:pt x="0" y="0"/>
                </a:moveTo>
                <a:lnTo>
                  <a:pt x="6711769" y="0"/>
                </a:lnTo>
                <a:lnTo>
                  <a:pt x="6711769" y="9407152"/>
                </a:lnTo>
                <a:lnTo>
                  <a:pt x="0" y="94071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278344"/>
            <a:ext cx="9807804" cy="796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Mouvement d’ensemble au Stade de Gerland lors du c</a:t>
            </a:r>
            <a:r>
              <a:rPr lang="en-US" sz="4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oncours régional de 1943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Les gymnastes portent l’uniforme représentant le CRAN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Durant les années 1940 ‐ 1944 nous étions une quarantaine de filles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21442">
            <a:off x="11210625" y="1064768"/>
            <a:ext cx="2107576" cy="3689411"/>
          </a:xfrm>
          <a:custGeom>
            <a:avLst/>
            <a:gdLst/>
            <a:ahLst/>
            <a:cxnLst/>
            <a:rect r="r" b="b" t="t" l="l"/>
            <a:pathLst>
              <a:path h="3689411" w="2107576">
                <a:moveTo>
                  <a:pt x="0" y="0"/>
                </a:moveTo>
                <a:lnTo>
                  <a:pt x="2107576" y="0"/>
                </a:lnTo>
                <a:lnTo>
                  <a:pt x="2107576" y="3689410"/>
                </a:lnTo>
                <a:lnTo>
                  <a:pt x="0" y="36894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016373" y="4203698"/>
            <a:ext cx="14255254" cy="16986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000000"/>
                </a:solidFill>
                <a:latin typeface="Carter One"/>
                <a:ea typeface="Carter One"/>
                <a:cs typeface="Carter One"/>
                <a:sym typeface="Carter One"/>
              </a:rPr>
              <a:t>LES ACTIVITÉS DU CRAN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3825296" y="5442775"/>
            <a:ext cx="1903095" cy="4114800"/>
          </a:xfrm>
          <a:custGeom>
            <a:avLst/>
            <a:gdLst/>
            <a:ahLst/>
            <a:cxnLst/>
            <a:rect r="r" b="b" t="t" l="l"/>
            <a:pathLst>
              <a:path h="4114800" w="1903095">
                <a:moveTo>
                  <a:pt x="0" y="0"/>
                </a:moveTo>
                <a:lnTo>
                  <a:pt x="1903095" y="0"/>
                </a:lnTo>
                <a:lnTo>
                  <a:pt x="19030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525563" y="8969220"/>
            <a:ext cx="1447237" cy="1144673"/>
          </a:xfrm>
          <a:custGeom>
            <a:avLst/>
            <a:gdLst/>
            <a:ahLst/>
            <a:cxnLst/>
            <a:rect r="r" b="b" t="t" l="l"/>
            <a:pathLst>
              <a:path h="1144673" w="1447237">
                <a:moveTo>
                  <a:pt x="0" y="0"/>
                </a:moveTo>
                <a:lnTo>
                  <a:pt x="1447237" y="0"/>
                </a:lnTo>
                <a:lnTo>
                  <a:pt x="1447237" y="1144673"/>
                </a:lnTo>
                <a:lnTo>
                  <a:pt x="0" y="11446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122950" y="1028700"/>
            <a:ext cx="2780893" cy="3689411"/>
          </a:xfrm>
          <a:custGeom>
            <a:avLst/>
            <a:gdLst/>
            <a:ahLst/>
            <a:cxnLst/>
            <a:rect r="r" b="b" t="t" l="l"/>
            <a:pathLst>
              <a:path h="3689411" w="2780893">
                <a:moveTo>
                  <a:pt x="0" y="0"/>
                </a:moveTo>
                <a:lnTo>
                  <a:pt x="2780893" y="0"/>
                </a:lnTo>
                <a:lnTo>
                  <a:pt x="2780893" y="3689411"/>
                </a:lnTo>
                <a:lnTo>
                  <a:pt x="0" y="368941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972800" y="6647688"/>
            <a:ext cx="7315200" cy="3639312"/>
          </a:xfrm>
          <a:custGeom>
            <a:avLst/>
            <a:gdLst/>
            <a:ahLst/>
            <a:cxnLst/>
            <a:rect r="r" b="b" t="t" l="l"/>
            <a:pathLst>
              <a:path h="3639312" w="7315200">
                <a:moveTo>
                  <a:pt x="0" y="0"/>
                </a:moveTo>
                <a:lnTo>
                  <a:pt x="7315200" y="0"/>
                </a:lnTo>
                <a:lnTo>
                  <a:pt x="7315200" y="3639312"/>
                </a:lnTo>
                <a:lnTo>
                  <a:pt x="0" y="363931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-1028700"/>
            <a:ext cx="5674871" cy="3922755"/>
          </a:xfrm>
          <a:custGeom>
            <a:avLst/>
            <a:gdLst/>
            <a:ahLst/>
            <a:cxnLst/>
            <a:rect r="r" b="b" t="t" l="l"/>
            <a:pathLst>
              <a:path h="3922755" w="5674871">
                <a:moveTo>
                  <a:pt x="0" y="0"/>
                </a:moveTo>
                <a:lnTo>
                  <a:pt x="5674871" y="0"/>
                </a:lnTo>
                <a:lnTo>
                  <a:pt x="5674871" y="3922755"/>
                </a:lnTo>
                <a:lnTo>
                  <a:pt x="0" y="39227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286896" y="0"/>
            <a:ext cx="5038531" cy="3086100"/>
          </a:xfrm>
          <a:custGeom>
            <a:avLst/>
            <a:gdLst/>
            <a:ahLst/>
            <a:cxnLst/>
            <a:rect r="r" b="b" t="t" l="l"/>
            <a:pathLst>
              <a:path h="3086100" w="5038531">
                <a:moveTo>
                  <a:pt x="5038531" y="0"/>
                </a:moveTo>
                <a:lnTo>
                  <a:pt x="0" y="0"/>
                </a:lnTo>
                <a:lnTo>
                  <a:pt x="0" y="3086100"/>
                </a:lnTo>
                <a:lnTo>
                  <a:pt x="5038531" y="3086100"/>
                </a:lnTo>
                <a:lnTo>
                  <a:pt x="5038531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830445">
            <a:off x="16170279" y="7350726"/>
            <a:ext cx="3504715" cy="2994561"/>
          </a:xfrm>
          <a:custGeom>
            <a:avLst/>
            <a:gdLst/>
            <a:ahLst/>
            <a:cxnLst/>
            <a:rect r="r" b="b" t="t" l="l"/>
            <a:pathLst>
              <a:path h="2994561" w="3504715">
                <a:moveTo>
                  <a:pt x="0" y="0"/>
                </a:moveTo>
                <a:lnTo>
                  <a:pt x="3504715" y="0"/>
                </a:lnTo>
                <a:lnTo>
                  <a:pt x="3504715" y="2994561"/>
                </a:lnTo>
                <a:lnTo>
                  <a:pt x="0" y="29945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196359" y="9088264"/>
            <a:ext cx="4218836" cy="1360575"/>
          </a:xfrm>
          <a:custGeom>
            <a:avLst/>
            <a:gdLst/>
            <a:ahLst/>
            <a:cxnLst/>
            <a:rect r="r" b="b" t="t" l="l"/>
            <a:pathLst>
              <a:path h="1360575" w="4218836">
                <a:moveTo>
                  <a:pt x="4218837" y="0"/>
                </a:moveTo>
                <a:lnTo>
                  <a:pt x="0" y="0"/>
                </a:lnTo>
                <a:lnTo>
                  <a:pt x="0" y="1360575"/>
                </a:lnTo>
                <a:lnTo>
                  <a:pt x="4218837" y="1360575"/>
                </a:lnTo>
                <a:lnTo>
                  <a:pt x="4218837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true" rot="0">
            <a:off x="-201555" y="7401513"/>
            <a:ext cx="5322912" cy="3679463"/>
          </a:xfrm>
          <a:custGeom>
            <a:avLst/>
            <a:gdLst/>
            <a:ahLst/>
            <a:cxnLst/>
            <a:rect r="r" b="b" t="t" l="l"/>
            <a:pathLst>
              <a:path h="3679463" w="5322912">
                <a:moveTo>
                  <a:pt x="0" y="3679463"/>
                </a:moveTo>
                <a:lnTo>
                  <a:pt x="5322912" y="3679463"/>
                </a:lnTo>
                <a:lnTo>
                  <a:pt x="5322912" y="0"/>
                </a:lnTo>
                <a:lnTo>
                  <a:pt x="0" y="0"/>
                </a:lnTo>
                <a:lnTo>
                  <a:pt x="0" y="3679463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086600" y="514350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0" y="1643380"/>
            <a:ext cx="18288000" cy="3257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 1962 la section gymnastique masculine est créée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 1965, le CRAN est un club omnisports où sont pratiqués la gymnastique, l’athlétisme, le ping-pong, le basket-ball et les boules.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Il compte :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6430963"/>
            <a:ext cx="5662910" cy="1377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Carter One"/>
                <a:ea typeface="Carter One"/>
                <a:cs typeface="Carter One"/>
                <a:sym typeface="Carter One"/>
              </a:rPr>
              <a:t>45 hommes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065618" y="6234182"/>
            <a:ext cx="5349578" cy="1368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sz="7999">
                <a:solidFill>
                  <a:srgbClr val="000000"/>
                </a:solidFill>
                <a:latin typeface="Carter One"/>
                <a:ea typeface="Carter One"/>
                <a:cs typeface="Carter One"/>
                <a:sym typeface="Carter One"/>
              </a:rPr>
              <a:t>83 femmes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48120" y="7829550"/>
            <a:ext cx="17372070" cy="245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1973 Nicole HUBIN ouvrait une section gymnastique détente qu'elle a animée seule pendant des années, jusqu'à ce qu'elle soit secondée par des monitrices qu'elle a formées.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4187936" y="233160"/>
            <a:ext cx="9912129" cy="7434097"/>
          </a:xfrm>
          <a:custGeom>
            <a:avLst/>
            <a:gdLst/>
            <a:ahLst/>
            <a:cxnLst/>
            <a:rect r="r" b="b" t="t" l="l"/>
            <a:pathLst>
              <a:path h="7434097" w="9912129">
                <a:moveTo>
                  <a:pt x="0" y="0"/>
                </a:moveTo>
                <a:lnTo>
                  <a:pt x="9912128" y="0"/>
                </a:lnTo>
                <a:lnTo>
                  <a:pt x="9912128" y="7434096"/>
                </a:lnTo>
                <a:lnTo>
                  <a:pt x="0" y="74340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304194">
            <a:off x="447829" y="723900"/>
            <a:ext cx="8869347" cy="6386412"/>
          </a:xfrm>
          <a:custGeom>
            <a:avLst/>
            <a:gdLst/>
            <a:ahLst/>
            <a:cxnLst/>
            <a:rect r="r" b="b" t="t" l="l"/>
            <a:pathLst>
              <a:path h="6386412" w="8869347">
                <a:moveTo>
                  <a:pt x="0" y="0"/>
                </a:moveTo>
                <a:lnTo>
                  <a:pt x="8869347" y="0"/>
                </a:lnTo>
                <a:lnTo>
                  <a:pt x="8869347" y="6386412"/>
                </a:lnTo>
                <a:lnTo>
                  <a:pt x="0" y="63864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469" t="-2479" r="-2499" b="-2479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29238">
            <a:off x="9042212" y="1247187"/>
            <a:ext cx="8447482" cy="5628135"/>
          </a:xfrm>
          <a:custGeom>
            <a:avLst/>
            <a:gdLst/>
            <a:ahLst/>
            <a:cxnLst/>
            <a:rect r="r" b="b" t="t" l="l"/>
            <a:pathLst>
              <a:path h="5628135" w="8447482">
                <a:moveTo>
                  <a:pt x="0" y="0"/>
                </a:moveTo>
                <a:lnTo>
                  <a:pt x="8447482" y="0"/>
                </a:lnTo>
                <a:lnTo>
                  <a:pt x="8447482" y="5628135"/>
                </a:lnTo>
                <a:lnTo>
                  <a:pt x="0" y="56281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513930" y="7829550"/>
            <a:ext cx="15260140" cy="2457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4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1974,  Mlle COTE propose à Mme HUBIN de créer la</a:t>
            </a:r>
            <a:r>
              <a:rPr lang="en-US" sz="4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section danse et accueille des adhérentes de tous âges en danse contemporaine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780851" y="1169831"/>
            <a:ext cx="12936580" cy="7292997"/>
          </a:xfrm>
          <a:custGeom>
            <a:avLst/>
            <a:gdLst/>
            <a:ahLst/>
            <a:cxnLst/>
            <a:rect r="r" b="b" t="t" l="l"/>
            <a:pathLst>
              <a:path h="7292997" w="12936580">
                <a:moveTo>
                  <a:pt x="0" y="0"/>
                </a:moveTo>
                <a:lnTo>
                  <a:pt x="12936580" y="0"/>
                </a:lnTo>
                <a:lnTo>
                  <a:pt x="12936580" y="7292997"/>
                </a:lnTo>
                <a:lnTo>
                  <a:pt x="0" y="72929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56436" y="9144000"/>
            <a:ext cx="17552116" cy="857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 1990 C</a:t>
            </a:r>
            <a:r>
              <a:rPr lang="en-US" sz="4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réation de l’éveil de l’enfant par Georgette GONNARD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33283">
            <a:off x="393704" y="523878"/>
            <a:ext cx="9270991" cy="6953243"/>
          </a:xfrm>
          <a:custGeom>
            <a:avLst/>
            <a:gdLst/>
            <a:ahLst/>
            <a:cxnLst/>
            <a:rect r="r" b="b" t="t" l="l"/>
            <a:pathLst>
              <a:path h="6953243" w="9270991">
                <a:moveTo>
                  <a:pt x="0" y="0"/>
                </a:moveTo>
                <a:lnTo>
                  <a:pt x="9270992" y="0"/>
                </a:lnTo>
                <a:lnTo>
                  <a:pt x="9270992" y="6953244"/>
                </a:lnTo>
                <a:lnTo>
                  <a:pt x="0" y="69532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402776">
            <a:off x="8921718" y="1281034"/>
            <a:ext cx="8993191" cy="5997334"/>
          </a:xfrm>
          <a:custGeom>
            <a:avLst/>
            <a:gdLst/>
            <a:ahLst/>
            <a:cxnLst/>
            <a:rect r="r" b="b" t="t" l="l"/>
            <a:pathLst>
              <a:path h="5997334" w="8993191">
                <a:moveTo>
                  <a:pt x="0" y="0"/>
                </a:moveTo>
                <a:lnTo>
                  <a:pt x="8993191" y="0"/>
                </a:lnTo>
                <a:lnTo>
                  <a:pt x="8993191" y="5997335"/>
                </a:lnTo>
                <a:lnTo>
                  <a:pt x="0" y="59973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14350" y="8353425"/>
            <a:ext cx="17259300" cy="163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 2002 Monique DIONET créée la section randonnée pédestre puis la section marche nordique en 2014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32997" y="389546"/>
            <a:ext cx="15822006" cy="7840397"/>
          </a:xfrm>
          <a:custGeom>
            <a:avLst/>
            <a:gdLst/>
            <a:ahLst/>
            <a:cxnLst/>
            <a:rect r="r" b="b" t="t" l="l"/>
            <a:pathLst>
              <a:path h="7840397" w="15822006">
                <a:moveTo>
                  <a:pt x="0" y="0"/>
                </a:moveTo>
                <a:lnTo>
                  <a:pt x="15822006" y="0"/>
                </a:lnTo>
                <a:lnTo>
                  <a:pt x="15822006" y="7840397"/>
                </a:lnTo>
                <a:lnTo>
                  <a:pt x="0" y="78403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9597" r="0" b="-3915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912644" y="8353425"/>
            <a:ext cx="14462711" cy="163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 2020 Mise en place de l’Activité Physique Adaptée par Marie-Christine DESSEIGNET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-1771692"/>
            <a:ext cx="5674871" cy="3922755"/>
          </a:xfrm>
          <a:custGeom>
            <a:avLst/>
            <a:gdLst/>
            <a:ahLst/>
            <a:cxnLst/>
            <a:rect r="r" b="b" t="t" l="l"/>
            <a:pathLst>
              <a:path h="3922755" w="5674871">
                <a:moveTo>
                  <a:pt x="0" y="0"/>
                </a:moveTo>
                <a:lnTo>
                  <a:pt x="5674871" y="0"/>
                </a:lnTo>
                <a:lnTo>
                  <a:pt x="5674871" y="3922754"/>
                </a:lnTo>
                <a:lnTo>
                  <a:pt x="0" y="39227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591696" y="-514350"/>
            <a:ext cx="5038531" cy="3086100"/>
          </a:xfrm>
          <a:custGeom>
            <a:avLst/>
            <a:gdLst/>
            <a:ahLst/>
            <a:cxnLst/>
            <a:rect r="r" b="b" t="t" l="l"/>
            <a:pathLst>
              <a:path h="3086100" w="5038531">
                <a:moveTo>
                  <a:pt x="5038531" y="0"/>
                </a:moveTo>
                <a:lnTo>
                  <a:pt x="0" y="0"/>
                </a:lnTo>
                <a:lnTo>
                  <a:pt x="0" y="3086100"/>
                </a:lnTo>
                <a:lnTo>
                  <a:pt x="5038531" y="3086100"/>
                </a:lnTo>
                <a:lnTo>
                  <a:pt x="5038531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830445">
            <a:off x="16170279" y="7350726"/>
            <a:ext cx="3504715" cy="2994561"/>
          </a:xfrm>
          <a:custGeom>
            <a:avLst/>
            <a:gdLst/>
            <a:ahLst/>
            <a:cxnLst/>
            <a:rect r="r" b="b" t="t" l="l"/>
            <a:pathLst>
              <a:path h="2994561" w="3504715">
                <a:moveTo>
                  <a:pt x="0" y="0"/>
                </a:moveTo>
                <a:lnTo>
                  <a:pt x="3504715" y="0"/>
                </a:lnTo>
                <a:lnTo>
                  <a:pt x="3504715" y="2994561"/>
                </a:lnTo>
                <a:lnTo>
                  <a:pt x="0" y="29945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196359" y="9088264"/>
            <a:ext cx="4218836" cy="1360575"/>
          </a:xfrm>
          <a:custGeom>
            <a:avLst/>
            <a:gdLst/>
            <a:ahLst/>
            <a:cxnLst/>
            <a:rect r="r" b="b" t="t" l="l"/>
            <a:pathLst>
              <a:path h="1360575" w="4218836">
                <a:moveTo>
                  <a:pt x="4218837" y="0"/>
                </a:moveTo>
                <a:lnTo>
                  <a:pt x="0" y="0"/>
                </a:lnTo>
                <a:lnTo>
                  <a:pt x="0" y="1360575"/>
                </a:lnTo>
                <a:lnTo>
                  <a:pt x="4218837" y="1360575"/>
                </a:lnTo>
                <a:lnTo>
                  <a:pt x="4218837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true" rot="0">
            <a:off x="-201555" y="7401513"/>
            <a:ext cx="5322912" cy="3679463"/>
          </a:xfrm>
          <a:custGeom>
            <a:avLst/>
            <a:gdLst/>
            <a:ahLst/>
            <a:cxnLst/>
            <a:rect r="r" b="b" t="t" l="l"/>
            <a:pathLst>
              <a:path h="3679463" w="5322912">
                <a:moveTo>
                  <a:pt x="0" y="3679463"/>
                </a:moveTo>
                <a:lnTo>
                  <a:pt x="5322912" y="3679463"/>
                </a:lnTo>
                <a:lnTo>
                  <a:pt x="5322912" y="0"/>
                </a:lnTo>
                <a:lnTo>
                  <a:pt x="0" y="0"/>
                </a:lnTo>
                <a:lnTo>
                  <a:pt x="0" y="3679463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498056" y="2915357"/>
            <a:ext cx="11291888" cy="6457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971550" indent="-485775" lvl="1">
              <a:lnSpc>
                <a:spcPts val="6299"/>
              </a:lnSpc>
              <a:buFont typeface="Arial"/>
              <a:buChar char="•"/>
            </a:pPr>
            <a:r>
              <a:rPr lang="en-US" sz="4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Gym Artistique Féminine et Masculine</a:t>
            </a:r>
          </a:p>
          <a:p>
            <a:pPr algn="ctr" marL="971550" indent="-485775" lvl="1">
              <a:lnSpc>
                <a:spcPts val="6299"/>
              </a:lnSpc>
              <a:buFont typeface="Arial"/>
              <a:buChar char="•"/>
            </a:pPr>
            <a:r>
              <a:rPr lang="en-US" sz="4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Gym form’ détente</a:t>
            </a:r>
          </a:p>
          <a:p>
            <a:pPr algn="ctr" marL="971550" indent="-485775" lvl="1">
              <a:lnSpc>
                <a:spcPts val="6299"/>
              </a:lnSpc>
              <a:buFont typeface="Arial"/>
              <a:buChar char="•"/>
            </a:pPr>
            <a:r>
              <a:rPr lang="en-US" sz="4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Activité Physique Adaptée</a:t>
            </a:r>
          </a:p>
          <a:p>
            <a:pPr algn="ctr" marL="971550" indent="-485775" lvl="1">
              <a:lnSpc>
                <a:spcPts val="6299"/>
              </a:lnSpc>
              <a:buFont typeface="Arial"/>
              <a:buChar char="•"/>
            </a:pPr>
            <a:r>
              <a:rPr lang="en-US" sz="4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Éveil de l’enfant</a:t>
            </a:r>
          </a:p>
          <a:p>
            <a:pPr algn="ctr" marL="971550" indent="-485775" lvl="1">
              <a:lnSpc>
                <a:spcPts val="6299"/>
              </a:lnSpc>
              <a:buFont typeface="Arial"/>
              <a:buChar char="•"/>
            </a:pPr>
            <a:r>
              <a:rPr lang="en-US" sz="4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Danse (modern jazz – contemporaine)</a:t>
            </a:r>
          </a:p>
          <a:p>
            <a:pPr algn="ctr" marL="971550" indent="-485775" lvl="1">
              <a:lnSpc>
                <a:spcPts val="6299"/>
              </a:lnSpc>
              <a:buFont typeface="Arial"/>
              <a:buChar char="•"/>
            </a:pPr>
            <a:r>
              <a:rPr lang="en-US" sz="4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Danse africaine</a:t>
            </a:r>
          </a:p>
          <a:p>
            <a:pPr algn="ctr" marL="971550" indent="-485775" lvl="1">
              <a:lnSpc>
                <a:spcPts val="6299"/>
              </a:lnSpc>
              <a:buFont typeface="Arial"/>
              <a:buChar char="•"/>
            </a:pPr>
            <a:r>
              <a:rPr lang="en-US" sz="4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Randonnée pédestre </a:t>
            </a:r>
          </a:p>
          <a:p>
            <a:pPr algn="ctr" marL="971550" indent="-485775" lvl="1">
              <a:lnSpc>
                <a:spcPts val="6299"/>
              </a:lnSpc>
              <a:buFont typeface="Arial"/>
              <a:buChar char="•"/>
            </a:pPr>
            <a:r>
              <a:rPr lang="en-US" sz="4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Marche Nordique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124894" y="773113"/>
            <a:ext cx="12038212" cy="1377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Carter One"/>
                <a:ea typeface="Carter One"/>
                <a:cs typeface="Carter One"/>
                <a:sym typeface="Carter One"/>
              </a:rPr>
              <a:t>Aujourd’hui le Cran c’est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876300" y="-1961377"/>
            <a:ext cx="5674871" cy="3922755"/>
          </a:xfrm>
          <a:custGeom>
            <a:avLst/>
            <a:gdLst/>
            <a:ahLst/>
            <a:cxnLst/>
            <a:rect r="r" b="b" t="t" l="l"/>
            <a:pathLst>
              <a:path h="3922755" w="5674871">
                <a:moveTo>
                  <a:pt x="0" y="0"/>
                </a:moveTo>
                <a:lnTo>
                  <a:pt x="5674871" y="0"/>
                </a:lnTo>
                <a:lnTo>
                  <a:pt x="5674871" y="3922754"/>
                </a:lnTo>
                <a:lnTo>
                  <a:pt x="0" y="39227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4163196" y="-935038"/>
            <a:ext cx="5038531" cy="3086100"/>
          </a:xfrm>
          <a:custGeom>
            <a:avLst/>
            <a:gdLst/>
            <a:ahLst/>
            <a:cxnLst/>
            <a:rect r="r" b="b" t="t" l="l"/>
            <a:pathLst>
              <a:path h="3086100" w="5038531">
                <a:moveTo>
                  <a:pt x="5038531" y="0"/>
                </a:moveTo>
                <a:lnTo>
                  <a:pt x="0" y="0"/>
                </a:lnTo>
                <a:lnTo>
                  <a:pt x="0" y="3086100"/>
                </a:lnTo>
                <a:lnTo>
                  <a:pt x="5038531" y="3086100"/>
                </a:lnTo>
                <a:lnTo>
                  <a:pt x="5038531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830445">
            <a:off x="16170279" y="7350726"/>
            <a:ext cx="3504715" cy="2994561"/>
          </a:xfrm>
          <a:custGeom>
            <a:avLst/>
            <a:gdLst/>
            <a:ahLst/>
            <a:cxnLst/>
            <a:rect r="r" b="b" t="t" l="l"/>
            <a:pathLst>
              <a:path h="2994561" w="3504715">
                <a:moveTo>
                  <a:pt x="0" y="0"/>
                </a:moveTo>
                <a:lnTo>
                  <a:pt x="3504715" y="0"/>
                </a:lnTo>
                <a:lnTo>
                  <a:pt x="3504715" y="2994561"/>
                </a:lnTo>
                <a:lnTo>
                  <a:pt x="0" y="29945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196359" y="9088264"/>
            <a:ext cx="4218836" cy="1360575"/>
          </a:xfrm>
          <a:custGeom>
            <a:avLst/>
            <a:gdLst/>
            <a:ahLst/>
            <a:cxnLst/>
            <a:rect r="r" b="b" t="t" l="l"/>
            <a:pathLst>
              <a:path h="1360575" w="4218836">
                <a:moveTo>
                  <a:pt x="4218837" y="0"/>
                </a:moveTo>
                <a:lnTo>
                  <a:pt x="0" y="0"/>
                </a:lnTo>
                <a:lnTo>
                  <a:pt x="0" y="1360575"/>
                </a:lnTo>
                <a:lnTo>
                  <a:pt x="4218837" y="1360575"/>
                </a:lnTo>
                <a:lnTo>
                  <a:pt x="4218837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true" rot="0">
            <a:off x="-201555" y="7401513"/>
            <a:ext cx="5322912" cy="3679463"/>
          </a:xfrm>
          <a:custGeom>
            <a:avLst/>
            <a:gdLst/>
            <a:ahLst/>
            <a:cxnLst/>
            <a:rect r="r" b="b" t="t" l="l"/>
            <a:pathLst>
              <a:path h="3679463" w="5322912">
                <a:moveTo>
                  <a:pt x="0" y="3679463"/>
                </a:moveTo>
                <a:lnTo>
                  <a:pt x="5322912" y="3679463"/>
                </a:lnTo>
                <a:lnTo>
                  <a:pt x="5322912" y="0"/>
                </a:lnTo>
                <a:lnTo>
                  <a:pt x="0" y="0"/>
                </a:lnTo>
                <a:lnTo>
                  <a:pt x="0" y="3679463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459901" y="583428"/>
            <a:ext cx="13650516" cy="1377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Carter One"/>
                <a:ea typeface="Carter One"/>
                <a:cs typeface="Carter One"/>
                <a:sym typeface="Carter One"/>
              </a:rPr>
              <a:t>LES PRÉSIDENT.E.S DU CRAN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17720" y="2656315"/>
            <a:ext cx="13988058" cy="765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863603" indent="-431801" lvl="1">
              <a:lnSpc>
                <a:spcPts val="5600"/>
              </a:lnSpc>
              <a:buFont typeface="Arial"/>
              <a:buChar char="•"/>
            </a:pPr>
            <a:r>
              <a:rPr lang="en-US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Juin 1938 - Melle PERRET Denise (Présidente fondatrice)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17720" y="3882664"/>
            <a:ext cx="9471692" cy="765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863603" indent="-431801" lvl="1">
              <a:lnSpc>
                <a:spcPts val="5600"/>
              </a:lnSpc>
              <a:buFont typeface="Arial"/>
              <a:buChar char="•"/>
            </a:pPr>
            <a:r>
              <a:rPr lang="en-US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Juillet 1944 - Mme RIEUSSEC Claire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17720" y="5105039"/>
            <a:ext cx="12710192" cy="765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863603" indent="-431801" lvl="1">
              <a:lnSpc>
                <a:spcPts val="5600"/>
              </a:lnSpc>
              <a:buFont typeface="Arial"/>
              <a:buChar char="•"/>
            </a:pPr>
            <a:r>
              <a:rPr lang="en-US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Février 1965 - Mme DARNAS-KALBFEIS Madeleine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17720" y="6327413"/>
            <a:ext cx="10328942" cy="765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863603" indent="-431801" lvl="1">
              <a:lnSpc>
                <a:spcPts val="5600"/>
              </a:lnSpc>
              <a:buFont typeface="Arial"/>
              <a:buChar char="•"/>
            </a:pPr>
            <a:r>
              <a:rPr lang="en-US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Janvier 1970 à 1974 - M. CROUZET Jean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17720" y="7549788"/>
            <a:ext cx="12710192" cy="765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863603" indent="-431801" lvl="1">
              <a:lnSpc>
                <a:spcPts val="5600"/>
              </a:lnSpc>
              <a:buFont typeface="Arial"/>
              <a:buChar char="•"/>
            </a:pPr>
            <a:r>
              <a:rPr lang="en-US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Janvier 1975 à 1982 - M. DESSEIGNE Jean Claude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876300" y="-1961377"/>
            <a:ext cx="5674871" cy="3922755"/>
          </a:xfrm>
          <a:custGeom>
            <a:avLst/>
            <a:gdLst/>
            <a:ahLst/>
            <a:cxnLst/>
            <a:rect r="r" b="b" t="t" l="l"/>
            <a:pathLst>
              <a:path h="3922755" w="5674871">
                <a:moveTo>
                  <a:pt x="0" y="0"/>
                </a:moveTo>
                <a:lnTo>
                  <a:pt x="5674871" y="0"/>
                </a:lnTo>
                <a:lnTo>
                  <a:pt x="5674871" y="3922754"/>
                </a:lnTo>
                <a:lnTo>
                  <a:pt x="0" y="39227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4163196" y="-935038"/>
            <a:ext cx="5038531" cy="3086100"/>
          </a:xfrm>
          <a:custGeom>
            <a:avLst/>
            <a:gdLst/>
            <a:ahLst/>
            <a:cxnLst/>
            <a:rect r="r" b="b" t="t" l="l"/>
            <a:pathLst>
              <a:path h="3086100" w="5038531">
                <a:moveTo>
                  <a:pt x="5038531" y="0"/>
                </a:moveTo>
                <a:lnTo>
                  <a:pt x="0" y="0"/>
                </a:lnTo>
                <a:lnTo>
                  <a:pt x="0" y="3086100"/>
                </a:lnTo>
                <a:lnTo>
                  <a:pt x="5038531" y="3086100"/>
                </a:lnTo>
                <a:lnTo>
                  <a:pt x="5038531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830445">
            <a:off x="16170279" y="7350726"/>
            <a:ext cx="3504715" cy="2994561"/>
          </a:xfrm>
          <a:custGeom>
            <a:avLst/>
            <a:gdLst/>
            <a:ahLst/>
            <a:cxnLst/>
            <a:rect r="r" b="b" t="t" l="l"/>
            <a:pathLst>
              <a:path h="2994561" w="3504715">
                <a:moveTo>
                  <a:pt x="0" y="0"/>
                </a:moveTo>
                <a:lnTo>
                  <a:pt x="3504715" y="0"/>
                </a:lnTo>
                <a:lnTo>
                  <a:pt x="3504715" y="2994561"/>
                </a:lnTo>
                <a:lnTo>
                  <a:pt x="0" y="29945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196359" y="9088264"/>
            <a:ext cx="4218836" cy="1360575"/>
          </a:xfrm>
          <a:custGeom>
            <a:avLst/>
            <a:gdLst/>
            <a:ahLst/>
            <a:cxnLst/>
            <a:rect r="r" b="b" t="t" l="l"/>
            <a:pathLst>
              <a:path h="1360575" w="4218836">
                <a:moveTo>
                  <a:pt x="4218837" y="0"/>
                </a:moveTo>
                <a:lnTo>
                  <a:pt x="0" y="0"/>
                </a:lnTo>
                <a:lnTo>
                  <a:pt x="0" y="1360575"/>
                </a:lnTo>
                <a:lnTo>
                  <a:pt x="4218837" y="1360575"/>
                </a:lnTo>
                <a:lnTo>
                  <a:pt x="4218837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true" rot="0">
            <a:off x="-201555" y="7401513"/>
            <a:ext cx="5322912" cy="3679463"/>
          </a:xfrm>
          <a:custGeom>
            <a:avLst/>
            <a:gdLst/>
            <a:ahLst/>
            <a:cxnLst/>
            <a:rect r="r" b="b" t="t" l="l"/>
            <a:pathLst>
              <a:path h="3679463" w="5322912">
                <a:moveTo>
                  <a:pt x="0" y="3679463"/>
                </a:moveTo>
                <a:lnTo>
                  <a:pt x="5322912" y="3679463"/>
                </a:lnTo>
                <a:lnTo>
                  <a:pt x="5322912" y="0"/>
                </a:lnTo>
                <a:lnTo>
                  <a:pt x="0" y="0"/>
                </a:lnTo>
                <a:lnTo>
                  <a:pt x="0" y="3679463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031946" y="258763"/>
            <a:ext cx="13650516" cy="1377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Carter One"/>
                <a:ea typeface="Carter One"/>
                <a:cs typeface="Carter One"/>
                <a:sym typeface="Carter One"/>
              </a:rPr>
              <a:t>LES PRÉSIDENT.E.S DU CRAN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70368" y="2912550"/>
            <a:ext cx="12125991" cy="765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863603" indent="-431801" lvl="1">
              <a:lnSpc>
                <a:spcPts val="5600"/>
              </a:lnSpc>
              <a:buFont typeface="Arial"/>
              <a:buChar char="•"/>
            </a:pPr>
            <a:r>
              <a:rPr lang="en-US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Mars 1983 à décembre 1994 - M. BAZAN Michel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12037" y="4133081"/>
            <a:ext cx="13092828" cy="765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863603" indent="-431801" lvl="1">
              <a:lnSpc>
                <a:spcPts val="5600"/>
              </a:lnSpc>
              <a:buFont typeface="Arial"/>
              <a:buChar char="•"/>
            </a:pPr>
            <a:r>
              <a:rPr lang="en-US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Décembre 1994 à janvier 1996 - Mme BAZAN Mireille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53705" y="5355455"/>
            <a:ext cx="12125991" cy="765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863603" indent="-431801" lvl="1">
              <a:lnSpc>
                <a:spcPts val="5600"/>
              </a:lnSpc>
              <a:buFont typeface="Arial"/>
              <a:buChar char="•"/>
            </a:pPr>
            <a:r>
              <a:rPr lang="en-US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Janvier 1996 à janvier 2001 - Mme HUBIN Nicole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53705" y="6577830"/>
            <a:ext cx="8828504" cy="765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863603" indent="-431801" lvl="1">
              <a:lnSpc>
                <a:spcPts val="5600"/>
              </a:lnSpc>
              <a:buFont typeface="Arial"/>
              <a:buChar char="•"/>
            </a:pPr>
            <a:r>
              <a:rPr lang="en-US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Janvier 2001 - M. BRIDAY Thierry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104900" y="-1961377"/>
            <a:ext cx="5674871" cy="3922755"/>
          </a:xfrm>
          <a:custGeom>
            <a:avLst/>
            <a:gdLst/>
            <a:ahLst/>
            <a:cxnLst/>
            <a:rect r="r" b="b" t="t" l="l"/>
            <a:pathLst>
              <a:path h="3922755" w="5674871">
                <a:moveTo>
                  <a:pt x="0" y="0"/>
                </a:moveTo>
                <a:lnTo>
                  <a:pt x="5674871" y="0"/>
                </a:lnTo>
                <a:lnTo>
                  <a:pt x="5674871" y="3922754"/>
                </a:lnTo>
                <a:lnTo>
                  <a:pt x="0" y="39227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4527815" y="-781050"/>
            <a:ext cx="5038531" cy="3086100"/>
          </a:xfrm>
          <a:custGeom>
            <a:avLst/>
            <a:gdLst/>
            <a:ahLst/>
            <a:cxnLst/>
            <a:rect r="r" b="b" t="t" l="l"/>
            <a:pathLst>
              <a:path h="3086100" w="5038531">
                <a:moveTo>
                  <a:pt x="5038531" y="0"/>
                </a:moveTo>
                <a:lnTo>
                  <a:pt x="0" y="0"/>
                </a:lnTo>
                <a:lnTo>
                  <a:pt x="0" y="3086100"/>
                </a:lnTo>
                <a:lnTo>
                  <a:pt x="5038531" y="3086100"/>
                </a:lnTo>
                <a:lnTo>
                  <a:pt x="5038531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830445">
            <a:off x="16170279" y="7350726"/>
            <a:ext cx="3504715" cy="2994561"/>
          </a:xfrm>
          <a:custGeom>
            <a:avLst/>
            <a:gdLst/>
            <a:ahLst/>
            <a:cxnLst/>
            <a:rect r="r" b="b" t="t" l="l"/>
            <a:pathLst>
              <a:path h="2994561" w="3504715">
                <a:moveTo>
                  <a:pt x="0" y="0"/>
                </a:moveTo>
                <a:lnTo>
                  <a:pt x="3504715" y="0"/>
                </a:lnTo>
                <a:lnTo>
                  <a:pt x="3504715" y="2994561"/>
                </a:lnTo>
                <a:lnTo>
                  <a:pt x="0" y="29945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3196359" y="9088264"/>
            <a:ext cx="4218836" cy="1360575"/>
          </a:xfrm>
          <a:custGeom>
            <a:avLst/>
            <a:gdLst/>
            <a:ahLst/>
            <a:cxnLst/>
            <a:rect r="r" b="b" t="t" l="l"/>
            <a:pathLst>
              <a:path h="1360575" w="4218836">
                <a:moveTo>
                  <a:pt x="4218837" y="0"/>
                </a:moveTo>
                <a:lnTo>
                  <a:pt x="0" y="0"/>
                </a:lnTo>
                <a:lnTo>
                  <a:pt x="0" y="1360575"/>
                </a:lnTo>
                <a:lnTo>
                  <a:pt x="4218837" y="1360575"/>
                </a:lnTo>
                <a:lnTo>
                  <a:pt x="4218837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true" rot="0">
            <a:off x="-201555" y="7401513"/>
            <a:ext cx="5322912" cy="3679463"/>
          </a:xfrm>
          <a:custGeom>
            <a:avLst/>
            <a:gdLst/>
            <a:ahLst/>
            <a:cxnLst/>
            <a:rect r="r" b="b" t="t" l="l"/>
            <a:pathLst>
              <a:path h="3679463" w="5322912">
                <a:moveTo>
                  <a:pt x="0" y="3679463"/>
                </a:moveTo>
                <a:lnTo>
                  <a:pt x="5322912" y="3679463"/>
                </a:lnTo>
                <a:lnTo>
                  <a:pt x="5322912" y="0"/>
                </a:lnTo>
                <a:lnTo>
                  <a:pt x="0" y="0"/>
                </a:lnTo>
                <a:lnTo>
                  <a:pt x="0" y="3679463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732536" y="3383332"/>
            <a:ext cx="15993666" cy="1638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Marie Louise BALLERAUD adhérente au CRAN 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lors de sa création en 1938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40919" y="365443"/>
            <a:ext cx="15806162" cy="2797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Carter One"/>
                <a:ea typeface="Carter One"/>
                <a:cs typeface="Carter One"/>
                <a:sym typeface="Carter One"/>
              </a:rPr>
              <a:t>D’APRÈS LES TÉMOIGNAGES et PHOTOS  DE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928971" y="5115790"/>
            <a:ext cx="15993666" cy="8477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Thierry BRIDAY - président actuel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928971" y="6172926"/>
            <a:ext cx="15993666" cy="8477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Valérie PETY - trésorière actuelle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928971" y="7812778"/>
            <a:ext cx="15993666" cy="1638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Réalisation : 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Laura TEISSEIRE 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DAGdIV0nB-0</dc:identifier>
  <dcterms:modified xsi:type="dcterms:W3CDTF">2011-08-01T06:04:30Z</dcterms:modified>
  <cp:revision>1</cp:revision>
  <dc:title>Histoire CRAN</dc:title>
</cp:coreProperties>
</file>